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289" r:id="rId2"/>
    <p:sldId id="290" r:id="rId3"/>
    <p:sldId id="291" r:id="rId4"/>
    <p:sldId id="293" r:id="rId5"/>
    <p:sldId id="288" r:id="rId6"/>
    <p:sldId id="294" r:id="rId7"/>
    <p:sldId id="292" r:id="rId8"/>
  </p:sldIdLst>
  <p:sldSz cx="9144000" cy="5143500" type="screen16x9"/>
  <p:notesSz cx="6858000" cy="9144000"/>
  <p:defaultTextStyle>
    <a:defPPr>
      <a:defRPr lang="zh-TW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0A051"/>
    <a:srgbClr val="00FF00"/>
    <a:srgbClr val="65EC40"/>
    <a:srgbClr val="F53B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4559" autoAdjust="0"/>
    <p:restoredTop sz="96144" autoAdjust="0"/>
  </p:normalViewPr>
  <p:slideViewPr>
    <p:cSldViewPr snapToGrid="0">
      <p:cViewPr varScale="1">
        <p:scale>
          <a:sx n="91" d="100"/>
          <a:sy n="91" d="100"/>
        </p:scale>
        <p:origin x="1236" y="8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246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2022/9/16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3217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1922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2706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529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182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818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35610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1070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07507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24653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18265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12497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7538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15677" y="1644268"/>
            <a:ext cx="8890613" cy="31893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0" y="454446"/>
            <a:ext cx="9144000" cy="16525"/>
          </a:xfrm>
          <a:prstGeom prst="line">
            <a:avLst/>
          </a:prstGeom>
          <a:ln>
            <a:solidFill>
              <a:srgbClr val="F53B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9042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png"/><Relationship Id="rId11" Type="http://schemas.openxmlformats.org/officeDocument/2006/relationships/image" Target="../media/image10.wmf"/><Relationship Id="rId5" Type="http://schemas.openxmlformats.org/officeDocument/2006/relationships/image" Target="../media/image15.png"/><Relationship Id="rId10" Type="http://schemas.openxmlformats.org/officeDocument/2006/relationships/oleObject" Target="../embeddings/oleObject5.bin"/><Relationship Id="rId4" Type="http://schemas.openxmlformats.org/officeDocument/2006/relationships/image" Target="../media/image14.png"/><Relationship Id="rId9" Type="http://schemas.openxmlformats.org/officeDocument/2006/relationships/image" Target="../media/image13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076016"/>
            <a:ext cx="9143999" cy="147732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Summary Report for BFX–UA300 </a:t>
            </a:r>
          </a:p>
          <a:p>
            <a:pPr algn="ctr" eaLnBrk="0" hangingPunct="0">
              <a:spcBef>
                <a:spcPct val="50000"/>
              </a:spcBef>
            </a:pPr>
            <a:r>
              <a:rPr lang="en-US" altLang="zh-TW" sz="3600" b="1" dirty="0">
                <a:latin typeface="Calibri" pitchFamily="34" charset="0"/>
              </a:rPr>
              <a:t>Quality Issue on </a:t>
            </a:r>
            <a:r>
              <a:rPr lang="en-US" altLang="zh-TW" sz="3600" b="1" dirty="0" smtClean="0">
                <a:latin typeface="Calibri" pitchFamily="34" charset="0"/>
              </a:rPr>
              <a:t>June-2022 </a:t>
            </a:r>
            <a:r>
              <a:rPr lang="en-US" altLang="zh-TW" sz="3600" b="1" dirty="0">
                <a:latin typeface="Calibri" pitchFamily="34" charset="0"/>
              </a:rPr>
              <a:t>Product.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5410816" y="3584562"/>
            <a:ext cx="2848282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Prepared by: Rachel </a:t>
            </a:r>
            <a:r>
              <a:rPr lang="en-US" altLang="en-US" sz="1800" dirty="0" err="1">
                <a:latin typeface="Calibri" pitchFamily="34" charset="0"/>
                <a:cs typeface="Calibri" pitchFamily="34" charset="0"/>
              </a:rPr>
              <a:t>Ruan</a:t>
            </a:r>
            <a:endParaRPr lang="en-US" altLang="en-US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zh-CN" sz="1800" dirty="0">
                <a:latin typeface="Calibri" pitchFamily="34" charset="0"/>
                <a:cs typeface="Calibri" pitchFamily="34" charset="0"/>
              </a:rPr>
              <a:t>Reviewed by: Toney </a:t>
            </a:r>
            <a:r>
              <a:rPr lang="en-US" altLang="zh-CN" sz="1800" dirty="0" err="1">
                <a:latin typeface="Calibri" pitchFamily="34" charset="0"/>
                <a:cs typeface="Calibri" pitchFamily="34" charset="0"/>
              </a:rPr>
              <a:t>Tu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  <a:p>
            <a:pPr eaLnBrk="0" hangingPunct="0"/>
            <a:r>
              <a:rPr lang="en-US" altLang="en-US" sz="1800" dirty="0">
                <a:latin typeface="Calibri" pitchFamily="34" charset="0"/>
                <a:cs typeface="Calibri" pitchFamily="34" charset="0"/>
              </a:rPr>
              <a:t>Approved by: CB Lin</a:t>
            </a:r>
          </a:p>
          <a:p>
            <a:pPr eaLnBrk="0" hangingPunct="0"/>
            <a:r>
              <a:rPr lang="en-US" altLang="zh-TW" sz="1800" dirty="0">
                <a:latin typeface="Calibri" pitchFamily="34" charset="0"/>
                <a:cs typeface="Calibri" pitchFamily="34" charset="0"/>
              </a:rPr>
              <a:t>Date: </a:t>
            </a:r>
            <a:r>
              <a:rPr lang="en-US" altLang="zh-TW" sz="1800" dirty="0" smtClean="0">
                <a:latin typeface="Calibri" pitchFamily="34" charset="0"/>
                <a:cs typeface="Calibri" pitchFamily="34" charset="0"/>
              </a:rPr>
              <a:t>2022-Sep-16</a:t>
            </a:r>
            <a:endParaRPr lang="en-US" altLang="zh-CN" sz="1800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652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049626" y="4314566"/>
            <a:ext cx="1896667" cy="248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1013" dirty="0"/>
          </a:p>
        </p:txBody>
      </p:sp>
      <p:sp>
        <p:nvSpPr>
          <p:cNvPr id="6" name="Rectangle 13"/>
          <p:cNvSpPr>
            <a:spLocks noChangeArrowheads="1"/>
          </p:cNvSpPr>
          <p:nvPr/>
        </p:nvSpPr>
        <p:spPr bwMode="auto">
          <a:xfrm>
            <a:off x="210208" y="163890"/>
            <a:ext cx="8035294" cy="4285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buFont typeface="Wingdings" pitchFamily="2" charset="2"/>
              <a:buChar char="Ø"/>
            </a:pPr>
            <a:r>
              <a:rPr lang="en-US" altLang="zh-CN" sz="1800" b="1" dirty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Issue </a:t>
            </a:r>
            <a:r>
              <a:rPr lang="en-US" altLang="zh-TW" sz="1800" b="1" dirty="0" smtClean="0">
                <a:solidFill>
                  <a:srgbClr val="0000FF"/>
                </a:solidFill>
                <a:latin typeface="Calibri" pitchFamily="34" charset="0"/>
                <a:ea typeface="標楷體" pitchFamily="65" charset="-120"/>
              </a:rPr>
              <a:t>Description</a:t>
            </a:r>
          </a:p>
          <a:p>
            <a:pPr eaLnBrk="0" hangingPunct="0"/>
            <a:r>
              <a:rPr lang="en-US" altLang="zh-CN" sz="1600" b="1" dirty="0" smtClean="0">
                <a:latin typeface="Calibri" pitchFamily="34" charset="0"/>
              </a:rPr>
              <a:t>08</a:t>
            </a:r>
            <a:r>
              <a:rPr kumimoji="0" lang="en-US" altLang="zh-CN" sz="1600" b="1" dirty="0" smtClean="0">
                <a:latin typeface="Calibri" pitchFamily="34" charset="0"/>
              </a:rPr>
              <a:t>-Sep-2022, ALT customer complain </a:t>
            </a:r>
            <a:r>
              <a:rPr lang="en-US" altLang="zh-TW" sz="1600" b="1" dirty="0" smtClean="0">
                <a:latin typeface="Calibri" pitchFamily="34" charset="0"/>
              </a:rPr>
              <a:t>[BFX-UA300] 2022.June Mass production issue.</a:t>
            </a:r>
          </a:p>
          <a:p>
            <a:r>
              <a:rPr lang="en-US" dirty="0"/>
              <a:t>Sampling size code : L -&gt; M (316pcs), AQL </a:t>
            </a:r>
            <a:r>
              <a:rPr lang="en-US" dirty="0" smtClean="0"/>
              <a:t>0.15</a:t>
            </a:r>
          </a:p>
          <a:p>
            <a:endParaRPr lang="en-US" altLang="zh-TW" sz="1800" b="1" u="sng" dirty="0">
              <a:latin typeface="Calibri" pitchFamily="34" charset="0"/>
            </a:endParaRPr>
          </a:p>
          <a:p>
            <a:r>
              <a:rPr lang="en-US" altLang="zh-TW" sz="1800" b="1" u="sng" dirty="0" smtClean="0">
                <a:latin typeface="Calibri" pitchFamily="34" charset="0"/>
              </a:rPr>
              <a:t>Defect Total:</a:t>
            </a:r>
          </a:p>
          <a:p>
            <a:endParaRPr lang="en-US" dirty="0"/>
          </a:p>
          <a:p>
            <a:r>
              <a:rPr lang="en-US" dirty="0"/>
              <a:t>Critical</a:t>
            </a:r>
          </a:p>
          <a:p>
            <a:r>
              <a:rPr lang="en-US" dirty="0" smtClean="0"/>
              <a:t>NA</a:t>
            </a:r>
          </a:p>
          <a:p>
            <a:endParaRPr lang="en-US" dirty="0" smtClean="0"/>
          </a:p>
          <a:p>
            <a:r>
              <a:rPr lang="en-US" dirty="0"/>
              <a:t>Major</a:t>
            </a:r>
          </a:p>
          <a:p>
            <a:endParaRPr lang="en-US" dirty="0"/>
          </a:p>
          <a:p>
            <a:r>
              <a:rPr lang="en-US" dirty="0" smtClean="0"/>
              <a:t>1. BTV </a:t>
            </a:r>
            <a:r>
              <a:rPr lang="en-US" dirty="0"/>
              <a:t>logo plate is missing * 1pcs</a:t>
            </a:r>
          </a:p>
          <a:p>
            <a:r>
              <a:rPr lang="en-US" dirty="0" smtClean="0"/>
              <a:t>2. Tact </a:t>
            </a:r>
            <a:r>
              <a:rPr lang="en-US" dirty="0"/>
              <a:t>switch feeling NG*2pcs</a:t>
            </a:r>
          </a:p>
          <a:p>
            <a:r>
              <a:rPr lang="en-US" dirty="0" smtClean="0"/>
              <a:t>3. Woofer </a:t>
            </a:r>
            <a:r>
              <a:rPr lang="en-US" dirty="0"/>
              <a:t>speaker output NG * 1pcs</a:t>
            </a:r>
          </a:p>
          <a:p>
            <a:endParaRPr lang="en-US" dirty="0" smtClean="0"/>
          </a:p>
          <a:p>
            <a:r>
              <a:rPr lang="en-US" dirty="0" smtClean="0"/>
              <a:t>Minor </a:t>
            </a:r>
          </a:p>
          <a:p>
            <a:endParaRPr lang="en-US" dirty="0"/>
          </a:p>
          <a:p>
            <a:r>
              <a:rPr lang="en-US" dirty="0" smtClean="0"/>
              <a:t>1. Manual </a:t>
            </a:r>
            <a:r>
              <a:rPr lang="en-US" dirty="0"/>
              <a:t>printing NG * 1pcs</a:t>
            </a:r>
          </a:p>
          <a:p>
            <a:r>
              <a:rPr lang="en-US" dirty="0" smtClean="0"/>
              <a:t>2. HDMI </a:t>
            </a:r>
            <a:r>
              <a:rPr lang="en-US" dirty="0"/>
              <a:t>cable cosmetic </a:t>
            </a:r>
            <a:r>
              <a:rPr lang="en-US" dirty="0" smtClean="0"/>
              <a:t>NG*6pcs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1277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766284"/>
              </p:ext>
            </p:extLst>
          </p:nvPr>
        </p:nvGraphicFramePr>
        <p:xfrm>
          <a:off x="78658" y="580319"/>
          <a:ext cx="8970748" cy="3932688"/>
        </p:xfrm>
        <a:graphic>
          <a:graphicData uri="http://schemas.openxmlformats.org/drawingml/2006/table">
            <a:tbl>
              <a:tblPr/>
              <a:tblGrid>
                <a:gridCol w="25105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24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290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2867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672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596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BTV logo plate missing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Major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1/316pcs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0.031%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SKB SN: </a:t>
                      </a:r>
                      <a:r>
                        <a:rPr lang="en-US" sz="1000" b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2149695001202201014628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ALT initial review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• Visual check : found abnormal. This STB was disassembled from factory.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the data this production on 15-June-2022, that time we defect TOP housing incoming after assembly have button jam issue.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 DC housing Dec-2021 ). </a:t>
                      </a:r>
                      <a:r>
                        <a:rPr lang="en-US" sz="10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had inform to ALT customer and </a:t>
                      </a:r>
                      <a:r>
                        <a:rPr lang="en-US" sz="10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Inkel</a:t>
                      </a: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vendor about button jam issue before.</a:t>
                      </a:r>
                    </a:p>
                    <a:p>
                      <a:pPr marL="228600" marR="0" lvl="0" indent="-2286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SFIS data found this SN had disassembled cause by on VI check button abnormal ( jam button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issue ).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rework TOP case for repair button jam issue.</a:t>
                      </a:r>
                    </a:p>
                    <a:p>
                      <a:pPr marL="228600" marR="0" lvl="0" indent="-2286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Visual inspection OP check no find out defect issue.</a:t>
                      </a:r>
                    </a:p>
                    <a:p>
                      <a:pPr marL="0" marR="0" lvl="0" indent="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10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Inkel</a:t>
                      </a: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vendor had provide add gasket on assembly housing cover button jam issue. </a:t>
                      </a:r>
                      <a:r>
                        <a:rPr lang="en-US" sz="1000" kern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10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10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From July-2022 to now we no defect more button jam issue on production line. </a:t>
                      </a:r>
                      <a:r>
                        <a:rPr lang="en-US" sz="1000" kern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</a:t>
                      </a:r>
                      <a:endParaRPr lang="en-US" sz="10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lvl="0" indent="0">
                        <a:spcBef>
                          <a:spcPts val="600"/>
                        </a:spcBef>
                        <a:spcAft>
                          <a:spcPts val="600"/>
                        </a:spcAft>
                        <a:buFont typeface="Wingdings" panose="05000000000000000000" pitchFamily="2" charset="2"/>
                        <a:buNone/>
                      </a:pPr>
                      <a:r>
                        <a:rPr lang="en-US" sz="1000" b="0" i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Add missing BTV logo picture</a:t>
                      </a:r>
                      <a:r>
                        <a:rPr lang="en-US" sz="1000" b="0" i="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to SOP, and training all OP online the ALT customer high light cosmetic issue.</a:t>
                      </a:r>
                      <a:endParaRPr lang="en-US" sz="1000" b="0" i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82389"/>
            <a:ext cx="7472516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1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BTV logo plate missing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247" y="3264526"/>
            <a:ext cx="1077483" cy="11322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9499" y="3264526"/>
            <a:ext cx="964049" cy="1126746"/>
          </a:xfrm>
          <a:prstGeom prst="rect">
            <a:avLst/>
          </a:prstGeom>
        </p:spPr>
      </p:pic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3390094"/>
              </p:ext>
            </p:extLst>
          </p:nvPr>
        </p:nvGraphicFramePr>
        <p:xfrm>
          <a:off x="5713524" y="3442135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29" name="Acrobat Document" showAsIcon="1" r:id="rId6" imgW="914400" imgH="771480" progId="AcroExch.Document.11">
                  <p:embed/>
                </p:oleObj>
              </mc:Choice>
              <mc:Fallback>
                <p:oleObj name="Acrobat Document" showAsIcon="1" r:id="rId6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713524" y="3442135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2952" y="3189947"/>
            <a:ext cx="1250622" cy="12758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Group 8"/>
          <p:cNvGrpSpPr/>
          <p:nvPr/>
        </p:nvGrpSpPr>
        <p:grpSpPr>
          <a:xfrm>
            <a:off x="6505903" y="1418279"/>
            <a:ext cx="1807671" cy="739210"/>
            <a:chOff x="5949079" y="2818339"/>
            <a:chExt cx="4815024" cy="2796261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5400000">
              <a:off x="6958460" y="1808958"/>
              <a:ext cx="2796261" cy="4815024"/>
            </a:xfrm>
            <a:prstGeom prst="rect">
              <a:avLst/>
            </a:prstGeom>
          </p:spPr>
        </p:pic>
        <p:sp>
          <p:nvSpPr>
            <p:cNvPr id="11" name="Oval 10"/>
            <p:cNvSpPr/>
            <p:nvPr/>
          </p:nvSpPr>
          <p:spPr>
            <a:xfrm>
              <a:off x="8226272" y="3396343"/>
              <a:ext cx="264585" cy="26125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Oval 11"/>
            <p:cNvSpPr/>
            <p:nvPr/>
          </p:nvSpPr>
          <p:spPr>
            <a:xfrm>
              <a:off x="10116756" y="3352800"/>
              <a:ext cx="264585" cy="26125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/>
            <p:cNvSpPr/>
            <p:nvPr/>
          </p:nvSpPr>
          <p:spPr>
            <a:xfrm>
              <a:off x="6274101" y="4724400"/>
              <a:ext cx="264585" cy="26125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Oval 13"/>
            <p:cNvSpPr/>
            <p:nvPr/>
          </p:nvSpPr>
          <p:spPr>
            <a:xfrm>
              <a:off x="8750238" y="4634683"/>
              <a:ext cx="264585" cy="26125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442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3571461"/>
              </p:ext>
            </p:extLst>
          </p:nvPr>
        </p:nvGraphicFramePr>
        <p:xfrm>
          <a:off x="13741" y="617804"/>
          <a:ext cx="8962093" cy="4177716"/>
        </p:xfrm>
        <a:graphic>
          <a:graphicData uri="http://schemas.openxmlformats.org/drawingml/2006/table">
            <a:tbl>
              <a:tblPr/>
              <a:tblGrid>
                <a:gridCol w="19785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29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970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704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1166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6550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Symptom : tact feeling is 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Type: Minor</a:t>
                      </a:r>
                    </a:p>
                    <a:p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: 2 / 316pcs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Defect rate : 0.063%</a:t>
                      </a:r>
                    </a:p>
                    <a:p>
                      <a:endParaRPr lang="en-US" altLang="zh-TW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S/N : 2149695001202201013314,      </a:t>
                      </a: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        2149695001202201013016</a:t>
                      </a:r>
                    </a:p>
                    <a:p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initial review</a:t>
                      </a:r>
                    </a:p>
                    <a:p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• Visual check : found abnormal. This STB was disassembled from factory.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the data this production on 15-June-2022, that time we defect TOP housing incoming after assembly have button jam issue.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( DC housing Dec-2021 ).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had inform to ALT customer and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Inkel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vendor about button jam issue before.</a:t>
                      </a:r>
                    </a:p>
                    <a:p>
                      <a:pPr marL="228600" marR="0" lvl="0" indent="-2286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Check SFIS data found this SN had disassembled cause by on VI check button abnormal ( jam button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issue ).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rework TOP case for repair button jam issue.</a:t>
                      </a:r>
                    </a:p>
                    <a:p>
                      <a:pPr marL="228600" marR="0" lvl="0" indent="-228600" algn="l" defTabSz="6858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Check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Log test data, button function test is pass normal.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en-US" sz="900" kern="1200" baseline="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Inkel</a:t>
                      </a: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vendor had provide add gasket on assembly housing cover button jam issue. </a:t>
                      </a:r>
                      <a:r>
                        <a:rPr lang="en-US" sz="900" kern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 From July-2022 to now we no defect more button jam issue on production line. </a:t>
                      </a:r>
                      <a:r>
                        <a:rPr lang="en-US" sz="900" kern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 Before run line , line leader training OP, notice quality online issue, IPQC defect issue, OBA issue,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read SOP and quality alarm. </a:t>
                      </a:r>
                      <a:r>
                        <a:rPr lang="en-US" sz="900" kern="1200" baseline="0" dirty="0" smtClean="0">
                          <a:solidFill>
                            <a:srgbClr val="0000FF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Status 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1" name="Rectangle 20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2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Tact feeling is not good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545353" y="1352349"/>
            <a:ext cx="2453020" cy="949419"/>
            <a:chOff x="5949079" y="2818339"/>
            <a:chExt cx="4815024" cy="2796261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5400000">
              <a:off x="6958460" y="1808958"/>
              <a:ext cx="2796261" cy="4815024"/>
            </a:xfrm>
            <a:prstGeom prst="rect">
              <a:avLst/>
            </a:prstGeom>
          </p:spPr>
        </p:pic>
        <p:sp>
          <p:nvSpPr>
            <p:cNvPr id="7" name="Oval 6"/>
            <p:cNvSpPr/>
            <p:nvPr/>
          </p:nvSpPr>
          <p:spPr>
            <a:xfrm>
              <a:off x="8226272" y="3396343"/>
              <a:ext cx="264585" cy="26125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10116756" y="3352800"/>
              <a:ext cx="264585" cy="26125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6274101" y="4724400"/>
              <a:ext cx="264585" cy="26125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8750238" y="4634683"/>
              <a:ext cx="264585" cy="261257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1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9764" y="3317083"/>
            <a:ext cx="1295708" cy="1416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8846" y="3308261"/>
            <a:ext cx="1231838" cy="1413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973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83771314"/>
              </p:ext>
            </p:extLst>
          </p:nvPr>
        </p:nvGraphicFramePr>
        <p:xfrm>
          <a:off x="78658" y="580318"/>
          <a:ext cx="8941516" cy="3918946"/>
        </p:xfrm>
        <a:graphic>
          <a:graphicData uri="http://schemas.openxmlformats.org/drawingml/2006/table">
            <a:tbl>
              <a:tblPr/>
              <a:tblGrid>
                <a:gridCol w="2035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5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8132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14547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76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3930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FA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cause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5016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Symptom: Noise with speaker output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Type: Major</a:t>
                      </a: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90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: 1/316pcs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Defect rate : 0.31%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SKB SN: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2149695001202201014100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 initial review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• Visual check : No found abnormal.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• Function check : Noise is heard at low volume at Right woofer.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Fail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symptom: As ALT feedback that they found out 1pcs Noise with speaker output (</a:t>
                      </a:r>
                      <a:r>
                        <a:rPr lang="en-US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Noise is heard at low volume at Right woofer)</a:t>
                      </a: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Check FATP data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00" baseline="0" dirty="0" smtClean="0"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  <a:p>
                      <a:pPr marL="171450" marR="0" lvl="0" indent="-17145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Char char="à"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On FATP : Check test data no find out abnormally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3. Suggestion: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Take X-ray right woofer 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- Swap NG unit to OK product ( Right woofer connected with 96.1531T00 AMP board )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 + If swap result is OK  Re-assembly NG right woofer to the original product</a:t>
                      </a:r>
                    </a:p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+ If swap result is NG  This issue follow material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7620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Waiting NG speaker sample for more analysis.</a:t>
                      </a: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endParaRPr lang="en-US" sz="900" b="0" i="0" baseline="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  <a:sym typeface="Wingdings" panose="05000000000000000000" pitchFamily="2" charset="2"/>
                      </a:endParaRPr>
                    </a:p>
                  </a:txBody>
                  <a:tcPr marR="20638" marT="9144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1"/>
            <a:ext cx="5839680" cy="580318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3. Woofer Speaker Output NG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6372" y="1678998"/>
            <a:ext cx="3096762" cy="11238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836054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2278246"/>
              </p:ext>
            </p:extLst>
          </p:nvPr>
        </p:nvGraphicFramePr>
        <p:xfrm>
          <a:off x="78658" y="580319"/>
          <a:ext cx="8939218" cy="3932688"/>
        </p:xfrm>
        <a:graphic>
          <a:graphicData uri="http://schemas.openxmlformats.org/drawingml/2006/table">
            <a:tbl>
              <a:tblPr/>
              <a:tblGrid>
                <a:gridCol w="24873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4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1274">
                  <a:extLst>
                    <a:ext uri="{9D8B030D-6E8A-4147-A177-3AD203B41FA5}">
                      <a16:colId xmlns:a16="http://schemas.microsoft.com/office/drawing/2014/main" val="1948495731"/>
                    </a:ext>
                  </a:extLst>
                </a:gridCol>
                <a:gridCol w="53602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36721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Root </a:t>
                      </a:r>
                      <a:r>
                        <a:rPr kumimoji="0" lang="en-US" altLang="zh-TW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Caue</a:t>
                      </a:r>
                      <a:endParaRPr kumimoji="0" lang="en-US" altLang="zh-TW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新細明體" charset="-120"/>
                        <a:cs typeface="Arial" panose="020B0604020202020204" pitchFamily="34" charset="0"/>
                      </a:endParaRP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Action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95967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Symptom: BTV logo plate missing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Type: Minor</a:t>
                      </a: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unit </a:t>
                      </a:r>
                      <a:r>
                        <a:rPr lang="en-US" sz="1000" b="0" kern="1200" dirty="0" err="1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Q’ty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:  4/316pcs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Defect rate :</a:t>
                      </a:r>
                      <a:r>
                        <a:rPr lang="en-US" sz="10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 1.26</a:t>
                      </a: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%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標楷體" pitchFamily="65" charset="-120"/>
                        <a:cs typeface="Arial" panose="020B0604020202020204" pitchFamily="34" charset="0"/>
                      </a:endParaRP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ALT initial review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標楷體" pitchFamily="65" charset="-120"/>
                          <a:cs typeface="Arial" panose="020B0604020202020204" pitchFamily="34" charset="0"/>
                        </a:rPr>
                        <a:t>• Visual check : found abnormal. One color printing is missing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1. Manual incoming cosmetic issue, </a:t>
                      </a:r>
                      <a:r>
                        <a:rPr lang="en-US" altLang="zh-TW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feedback to </a:t>
                      </a:r>
                      <a:r>
                        <a:rPr lang="en-US" altLang="zh-TW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Goldsun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vendor and request 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8D report to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Goldsun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Quality team .</a:t>
                      </a:r>
                    </a:p>
                    <a:p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Due date: 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16-Sep-2022</a:t>
                      </a:r>
                      <a:endParaRPr lang="en-US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2. IQC OP 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no defect this issue when checking incoming material manual.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3. Online product no check accessory cosmetic , OBA check accessory follow AQL 0.65, no defect this issue.</a:t>
                      </a: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Return all manual in </a:t>
                      </a:r>
                      <a:r>
                        <a:rPr lang="en-US" sz="105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Fii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stock back vendor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for sorting missing printing orange color. </a:t>
                      </a:r>
                      <a:r>
                        <a:rPr lang="en-US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Qty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1460 pcs. And vendor sorting no defect fail issue.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Status: Done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2.  Hang 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quality alarm  on IQC control housing incoming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this issue, if IQC defect, will reject housing back vendor.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3.  Add </a:t>
                      </a: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to IQC-SIP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checking  manual cosmetic the NG picture.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Status: Done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4.  Hang </a:t>
                      </a: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quality alarm at 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OBA station for OP doing  notice it.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5.  Add 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to SIP OBA check cosmetic and function manual ( accessory checking ).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新細明體" charset="-120"/>
                          <a:cs typeface="Arial" panose="020B0604020202020204" pitchFamily="34" charset="0"/>
                        </a:rPr>
                        <a:t>Monitor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8658" y="82389"/>
            <a:ext cx="7472516" cy="337263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4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Manual printing NG </a:t>
            </a:r>
            <a:r>
              <a:rPr lang="en-US" altLang="zh-TW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- Orange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color printing is missing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820" y="3184305"/>
            <a:ext cx="1912718" cy="1192249"/>
          </a:xfrm>
          <a:prstGeom prst="rect">
            <a:avLst/>
          </a:prstGeom>
        </p:spPr>
      </p:pic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8872964"/>
              </p:ext>
            </p:extLst>
          </p:nvPr>
        </p:nvGraphicFramePr>
        <p:xfrm>
          <a:off x="6636774" y="378042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8" name="Acrobat Document" showAsIcon="1" r:id="rId5" imgW="914400" imgH="771480" progId="AcroExch.Document.11">
                  <p:embed/>
                </p:oleObj>
              </mc:Choice>
              <mc:Fallback>
                <p:oleObj name="Acrobat Document" showAsIcon="1" r:id="rId5" imgW="914400" imgH="771480" progId="AcroExch.Document.11">
                  <p:embed/>
                  <p:pic>
                    <p:nvPicPr>
                      <p:cNvPr id="5" name="Object 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636774" y="378042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3625320"/>
              </p:ext>
            </p:extLst>
          </p:nvPr>
        </p:nvGraphicFramePr>
        <p:xfrm>
          <a:off x="3439256" y="2798542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9" name="Acrobat Document" showAsIcon="1" r:id="rId7" imgW="914400" imgH="771480" progId="AcroExch.Document.11">
                  <p:embed/>
                </p:oleObj>
              </mc:Choice>
              <mc:Fallback>
                <p:oleObj name="Acrobat Document" showAsIcon="1" r:id="rId7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439256" y="2798542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8517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6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10556762"/>
              </p:ext>
            </p:extLst>
          </p:nvPr>
        </p:nvGraphicFramePr>
        <p:xfrm>
          <a:off x="72735" y="517891"/>
          <a:ext cx="9071265" cy="4262577"/>
        </p:xfrm>
        <a:graphic>
          <a:graphicData uri="http://schemas.openxmlformats.org/drawingml/2006/table">
            <a:tbl>
              <a:tblPr/>
              <a:tblGrid>
                <a:gridCol w="2070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3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871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909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3949"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Issue Description</a:t>
                      </a:r>
                    </a:p>
                  </a:txBody>
                  <a:tcPr marL="20638" marR="20638" marT="19050" marB="1905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Root Cause 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ctr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Actions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Status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28628">
                <a:tc>
                  <a:txBody>
                    <a:bodyPr/>
                    <a:lstStyle/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Symptom : HDMI Cosmetic issue </a:t>
                      </a:r>
                    </a:p>
                    <a:p>
                      <a:pPr marL="0" marR="0" lvl="0" indent="-381000" algn="l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Type: Minor</a:t>
                      </a:r>
                    </a:p>
                    <a:p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unit </a:t>
                      </a:r>
                      <a:r>
                        <a:rPr lang="en-US" sz="11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Q’ty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 : </a:t>
                      </a:r>
                      <a:r>
                        <a:rPr lang="en-US" sz="11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6</a:t>
                      </a: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/316pcs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Defect rate : 1.9%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0"/>
                        <a:cs typeface="+mn-cs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ALT initial review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0"/>
                          <a:cs typeface="+mn-cs"/>
                        </a:rPr>
                        <a:t>• Visual check : found cosmetic abnormal.</a:t>
                      </a:r>
                    </a:p>
                  </a:txBody>
                  <a:tcPr marR="20638" marT="91440" marB="190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1. HDMI incoming cosmetic issue, </a:t>
                      </a:r>
                      <a:r>
                        <a:rPr lang="en-US" altLang="zh-TW" sz="1050" b="0" kern="1200" baseline="0" dirty="0" err="1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Fii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feedback to FIT vendor and request 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8D report to FIT Quality team .</a:t>
                      </a:r>
                    </a:p>
                    <a:p>
                      <a:r>
                        <a:rPr lang="en-US" sz="1050" b="0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Done: 15-Sep-2022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2. IQC OP 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no defect this issue when checking  HDMI incoming material.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zh-TW" sz="1050" b="0" kern="1200" baseline="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3. Online product no check accessory cosmetic , OBA check accessory follow AQL 0.65, no defect this issue.</a:t>
                      </a:r>
                      <a:endParaRPr lang="en-US" altLang="zh-TW" sz="1050" b="0" kern="1200" dirty="0" smtClean="0">
                        <a:solidFill>
                          <a:schemeClr val="tx1"/>
                        </a:solidFill>
                        <a:latin typeface="+mn-lt"/>
                        <a:ea typeface="標楷體" pitchFamily="65" charset="-128"/>
                        <a:cs typeface="Arial" panose="020B0604020202020204" pitchFamily="34" charset="0"/>
                      </a:endParaRP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alarm  on IQC control housing incoming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 this issue, if IQC defect, will reject housing back vendor.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altLang="zh-TW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Add to IQC-SIP</a:t>
                      </a: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 checking HDMI cosmetic the NG picture.</a:t>
                      </a:r>
                    </a:p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0" kern="1200" baseline="0" dirty="0" smtClean="0">
                          <a:solidFill>
                            <a:srgbClr val="0000FF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Status: Done</a:t>
                      </a: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endParaRPr lang="en-US" sz="105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228600" marR="0" lvl="0" indent="-22860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AutoNum type="arabicPeriod"/>
                        <a:tabLst/>
                        <a:defRPr/>
                      </a:pPr>
                      <a:r>
                        <a:rPr lang="en-US" sz="105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Hang quality alarm at </a:t>
                      </a:r>
                      <a:r>
                        <a:rPr lang="en-US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alibri" panose="020F0502020204030204" pitchFamily="34" charset="0"/>
                        </a:rPr>
                        <a:t>OBA station for OP doing  notice it. 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Done.</a:t>
                      </a:r>
                    </a:p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5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標楷體" pitchFamily="65" charset="-128"/>
                          <a:cs typeface="Arial" panose="020B0604020202020204" pitchFamily="34" charset="0"/>
                        </a:rPr>
                        <a:t>2. Add to SIP OBA check cosmetic and function HDMI ( accessory checking ). </a:t>
                      </a:r>
                      <a:r>
                        <a:rPr lang="en-US" sz="1050" dirty="0" smtClean="0">
                          <a:solidFill>
                            <a:srgbClr val="0000FF"/>
                          </a:solidFill>
                        </a:rPr>
                        <a:t>Status : Done.</a:t>
                      </a:r>
                    </a:p>
                  </a:txBody>
                  <a:tcPr marR="20638" marT="91440" marB="190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62000" rtl="0" eaLnBrk="1" fontAlgn="base" latinLnBrk="0" hangingPunct="1">
                        <a:lnSpc>
                          <a:spcPct val="9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+mn-lt"/>
                          <a:ea typeface="新細明體" charset="-120"/>
                          <a:cs typeface="Arial" pitchFamily="34" charset="0"/>
                        </a:rPr>
                        <a:t>Done</a:t>
                      </a:r>
                    </a:p>
                  </a:txBody>
                  <a:tcPr marL="20638" marR="20638" marT="19050" marB="1905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 bwMode="auto">
          <a:xfrm>
            <a:off x="72735" y="97067"/>
            <a:ext cx="3759431" cy="326881"/>
          </a:xfrm>
          <a:prstGeom prst="rect">
            <a:avLst/>
          </a:prstGeom>
          <a:noFill/>
          <a:ln>
            <a:noFill/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5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. </a:t>
            </a:r>
            <a:r>
              <a:rPr lang="en-US" altLang="zh-TW" sz="2000" b="1" dirty="0">
                <a:solidFill>
                  <a:schemeClr val="tx1"/>
                </a:solidFill>
                <a:latin typeface="Arial" panose="020B0604020202020204" pitchFamily="34" charset="0"/>
                <a:ea typeface="標楷體" pitchFamily="65" charset="-120"/>
                <a:cs typeface="Arial" panose="020B0604020202020204" pitchFamily="34" charset="0"/>
              </a:rPr>
              <a:t>HDMI cable cosmetic NG</a:t>
            </a:r>
            <a:endParaRPr kumimoji="1" lang="en-US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新細明體" pitchFamily="18" charset="-120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52" y="2753714"/>
            <a:ext cx="1004339" cy="9160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2308" y="2753713"/>
            <a:ext cx="919761" cy="91608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352" y="3763738"/>
            <a:ext cx="986088" cy="88183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64057" y="3767870"/>
            <a:ext cx="938012" cy="877704"/>
          </a:xfrm>
          <a:prstGeom prst="rect">
            <a:avLst/>
          </a:prstGeom>
        </p:spPr>
      </p:pic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58653556"/>
              </p:ext>
            </p:extLst>
          </p:nvPr>
        </p:nvGraphicFramePr>
        <p:xfrm>
          <a:off x="2590959" y="2753713"/>
          <a:ext cx="1241366" cy="1047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Presentation" showAsIcon="1" r:id="rId8" imgW="914400" imgH="771480" progId="PowerPoint.Show.8">
                  <p:embed/>
                </p:oleObj>
              </mc:Choice>
              <mc:Fallback>
                <p:oleObj name="Presentation" showAsIcon="1" r:id="rId8" imgW="914400" imgH="771480" progId="PowerPoint.Show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2590959" y="2753713"/>
                        <a:ext cx="1241366" cy="104740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15800944"/>
              </p:ext>
            </p:extLst>
          </p:nvPr>
        </p:nvGraphicFramePr>
        <p:xfrm>
          <a:off x="5215762" y="2505889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9" name="Acrobat Document" showAsIcon="1" r:id="rId10" imgW="914400" imgH="771480" progId="AcroExch.Document.11">
                  <p:embed/>
                </p:oleObj>
              </mc:Choice>
              <mc:Fallback>
                <p:oleObj name="Acrobat Document" showAsIcon="1" r:id="rId10" imgW="914400" imgH="771480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215762" y="2505889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1937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18244</TotalTime>
  <Words>1060</Words>
  <Application>Microsoft Office PowerPoint</Application>
  <PresentationFormat>On-screen Show (16:9)</PresentationFormat>
  <Paragraphs>174</Paragraphs>
  <Slides>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7" baseType="lpstr">
      <vt:lpstr>標楷體</vt:lpstr>
      <vt:lpstr>新細明體</vt:lpstr>
      <vt:lpstr>宋体</vt:lpstr>
      <vt:lpstr>Arial</vt:lpstr>
      <vt:lpstr>Calibri</vt:lpstr>
      <vt:lpstr>Wingdings</vt:lpstr>
      <vt:lpstr>2_Office 佈景主題</vt:lpstr>
      <vt:lpstr>Acrobat Document</vt:lpstr>
      <vt:lpstr>Presentation</vt:lpstr>
      <vt:lpstr>Adobe Acrobat 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阮氏姮</cp:lastModifiedBy>
  <cp:revision>2000</cp:revision>
  <dcterms:created xsi:type="dcterms:W3CDTF">2018-11-16T05:26:15Z</dcterms:created>
  <dcterms:modified xsi:type="dcterms:W3CDTF">2022-09-16T08:38:06Z</dcterms:modified>
</cp:coreProperties>
</file>